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7" r:id="rId4"/>
    <p:sldId id="268" r:id="rId5"/>
    <p:sldId id="258" r:id="rId6"/>
    <p:sldId id="259" r:id="rId7"/>
    <p:sldId id="263" r:id="rId8"/>
    <p:sldId id="264" r:id="rId9"/>
    <p:sldId id="265" r:id="rId10"/>
    <p:sldId id="266" r:id="rId11"/>
    <p:sldId id="260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14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DF381-2A49-E24C-A749-31D2D0CD812F}" type="datetimeFigureOut">
              <a:rPr lang="en-US" smtClean="0"/>
              <a:t>15-11-18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F909CF-4544-044D-919B-A9289ECDB1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569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of</a:t>
            </a:r>
            <a:r>
              <a:rPr lang="en-US" baseline="0" dirty="0" smtClean="0"/>
              <a:t> cheek cells: http://</a:t>
            </a:r>
            <a:r>
              <a:rPr lang="en-US" baseline="0" dirty="0" err="1" smtClean="0"/>
              <a:t>www.instruction.greenriver.edu</a:t>
            </a:r>
            <a:r>
              <a:rPr lang="en-US" baseline="0" dirty="0" smtClean="0"/>
              <a:t>/</a:t>
            </a:r>
            <a:r>
              <a:rPr lang="en-US" baseline="0" dirty="0" err="1" smtClean="0"/>
              <a:t>kmarr</a:t>
            </a:r>
            <a:r>
              <a:rPr lang="en-US" baseline="0" dirty="0" smtClean="0"/>
              <a:t>/Biology100/Bio100Lab/B100%20Labs_KM_2014/2_Lab%202%20Microscope%20and%20Cells_B100_2008/Images%20of%20Cells/Cheek%20Cells.jpg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909CF-4544-044D-919B-A9289ECDB12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0242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www.microscope-parts.info</a:t>
            </a:r>
            <a:r>
              <a:rPr lang="en-US" dirty="0" smtClean="0"/>
              <a:t>/</a:t>
            </a:r>
            <a:r>
              <a:rPr lang="en-US" dirty="0" err="1" smtClean="0"/>
              <a:t>wp</a:t>
            </a:r>
            <a:r>
              <a:rPr lang="en-US" dirty="0" smtClean="0"/>
              <a:t>-content/uploads/2014/09/monocular-compound-light-microscope-</a:t>
            </a:r>
            <a:r>
              <a:rPr lang="en-US" dirty="0" err="1" smtClean="0"/>
              <a:t>smaller.jpg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Video from 1948: https://</a:t>
            </a:r>
            <a:r>
              <a:rPr lang="en-US" dirty="0" err="1" smtClean="0"/>
              <a:t>www.youtube.com</a:t>
            </a:r>
            <a:r>
              <a:rPr lang="en-US" dirty="0" smtClean="0"/>
              <a:t>/</a:t>
            </a:r>
            <a:r>
              <a:rPr lang="en-US" dirty="0" err="1" smtClean="0"/>
              <a:t>watch?v</a:t>
            </a:r>
            <a:r>
              <a:rPr lang="en-US" dirty="0" smtClean="0"/>
              <a:t>=9oGfJZYIvWU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909CF-4544-044D-919B-A9289ECDB12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5938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Image:</a:t>
            </a:r>
            <a:r>
              <a:rPr lang="en-US" baseline="0" dirty="0" smtClean="0"/>
              <a:t> http://www.hobart.k12.in.us/</a:t>
            </a:r>
            <a:r>
              <a:rPr lang="en-US" baseline="0" dirty="0" err="1" smtClean="0"/>
              <a:t>jkousen</a:t>
            </a:r>
            <a:r>
              <a:rPr lang="en-US" baseline="0" dirty="0" smtClean="0"/>
              <a:t>/Biology/</a:t>
            </a:r>
            <a:r>
              <a:rPr lang="en-US" baseline="0" dirty="0" err="1" smtClean="0"/>
              <a:t>scpesmll.jpg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909CF-4544-044D-919B-A9289ECDB12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09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https://s-media-cache-ak0.pinimg.com/736x/f0/</a:t>
            </a:r>
            <a:r>
              <a:rPr lang="en-US" dirty="0" err="1" smtClean="0"/>
              <a:t>ba</a:t>
            </a:r>
            <a:r>
              <a:rPr lang="en-US" dirty="0" smtClean="0"/>
              <a:t>/43/f0ba432b9781ea767d94706162e4ec57.jpg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909CF-4544-044D-919B-A9289ECDB12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5289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images.tutorvista.com</a:t>
            </a:r>
            <a:r>
              <a:rPr lang="en-US" baseline="0" dirty="0" smtClean="0"/>
              <a:t>/</a:t>
            </a:r>
            <a:r>
              <a:rPr lang="en-US" baseline="0" dirty="0" err="1" smtClean="0"/>
              <a:t>cms</a:t>
            </a:r>
            <a:r>
              <a:rPr lang="en-US" baseline="0" dirty="0" smtClean="0"/>
              <a:t>/images/38/plant-cell-</a:t>
            </a:r>
            <a:r>
              <a:rPr lang="en-US" baseline="0" dirty="0" err="1" smtClean="0"/>
              <a:t>anatomy.png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909CF-4544-044D-919B-A9289ECDB12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8340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imgc.allpostersimages.com</a:t>
            </a:r>
            <a:r>
              <a:rPr lang="en-US" dirty="0" smtClean="0"/>
              <a:t>/images/P-473-488-90/37/3794/MJZIF00Z/posters/yale-joel-anton-leeuwenhoek-lens-developed-for-his-microscope.jpg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909CF-4544-044D-919B-A9289ECDB12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2589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www.microbehunter.com</a:t>
            </a:r>
            <a:r>
              <a:rPr lang="en-US" dirty="0" smtClean="0"/>
              <a:t>/</a:t>
            </a:r>
            <a:r>
              <a:rPr lang="en-US" dirty="0" err="1" smtClean="0"/>
              <a:t>wp</a:t>
            </a:r>
            <a:r>
              <a:rPr lang="en-US" dirty="0" smtClean="0"/>
              <a:t>/</a:t>
            </a:r>
            <a:r>
              <a:rPr lang="en-US" dirty="0" err="1" smtClean="0"/>
              <a:t>wp</a:t>
            </a:r>
            <a:r>
              <a:rPr lang="en-US" dirty="0" smtClean="0"/>
              <a:t>-content/uploads/2009/darkfield3.jpg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909CF-4544-044D-919B-A9289ECDB12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5926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</a:t>
            </a:r>
            <a:r>
              <a:rPr lang="en-US" baseline="0" dirty="0" smtClean="0"/>
              <a:t> https://</a:t>
            </a:r>
            <a:r>
              <a:rPr lang="en-US" baseline="0" dirty="0" err="1" smtClean="0"/>
              <a:t>www.rp-photonics.com</a:t>
            </a:r>
            <a:r>
              <a:rPr lang="en-US" baseline="0" dirty="0" smtClean="0"/>
              <a:t>/</a:t>
            </a:r>
            <a:r>
              <a:rPr lang="en-US" baseline="0" dirty="0" err="1" smtClean="0"/>
              <a:t>img</a:t>
            </a:r>
            <a:r>
              <a:rPr lang="en-US" baseline="0" dirty="0" smtClean="0"/>
              <a:t>/</a:t>
            </a:r>
            <a:r>
              <a:rPr lang="en-US" baseline="0" dirty="0" err="1" smtClean="0"/>
              <a:t>kahn_fl_image.jpg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909CF-4544-044D-919B-A9289ECDB12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0814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TEM</a:t>
            </a:r>
            <a:r>
              <a:rPr lang="en-US" baseline="0" dirty="0" smtClean="0"/>
              <a:t> Image of Pneumonia: http://</a:t>
            </a:r>
            <a:r>
              <a:rPr lang="en-US" baseline="0" dirty="0" err="1" smtClean="0"/>
              <a:t>www.rockefeller.edu</a:t>
            </a:r>
            <a:r>
              <a:rPr lang="en-US" baseline="0" dirty="0" smtClean="0"/>
              <a:t>/</a:t>
            </a:r>
            <a:r>
              <a:rPr lang="en-US" baseline="0" dirty="0" err="1" smtClean="0"/>
              <a:t>emrc</a:t>
            </a:r>
            <a:r>
              <a:rPr lang="en-US" baseline="0" dirty="0" smtClean="0"/>
              <a:t>/assets/image/emrc-5.jpg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909CF-4544-044D-919B-A9289ECDB12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0286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media.web.britannica.com</a:t>
            </a:r>
            <a:r>
              <a:rPr lang="en-US" dirty="0" smtClean="0"/>
              <a:t>/</a:t>
            </a:r>
            <a:r>
              <a:rPr lang="en-US" dirty="0" err="1" smtClean="0"/>
              <a:t>eb</a:t>
            </a:r>
            <a:r>
              <a:rPr lang="en-US" dirty="0" smtClean="0"/>
              <a:t>-media/10/109410-004-B2D57355.jpg</a:t>
            </a:r>
          </a:p>
          <a:p>
            <a:endParaRPr lang="en-US" dirty="0" smtClean="0"/>
          </a:p>
          <a:p>
            <a:r>
              <a:rPr lang="en-US" dirty="0" smtClean="0"/>
              <a:t>Image of pollen from</a:t>
            </a:r>
            <a:r>
              <a:rPr lang="en-US" baseline="0" dirty="0" smtClean="0"/>
              <a:t> a cineraria plant.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909CF-4544-044D-919B-A9289ECDB12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2284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www.microscopy-uk.org.uk</a:t>
            </a:r>
            <a:r>
              <a:rPr lang="en-US" baseline="0" dirty="0" smtClean="0"/>
              <a:t>/mag/artmar06/go-</a:t>
            </a:r>
            <a:r>
              <a:rPr lang="en-US" baseline="0" dirty="0" err="1" smtClean="0"/>
              <a:t>phase.html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err="1" smtClean="0"/>
              <a:t>Brightfield</a:t>
            </a:r>
            <a:r>
              <a:rPr lang="en-US" baseline="0" dirty="0" smtClean="0"/>
              <a:t> vs. phase contrast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909CF-4544-044D-919B-A9289ECDB12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304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20EA-F6E1-0748-A828-87B1F51D560C}" type="datetimeFigureOut">
              <a:rPr lang="en-US" smtClean="0"/>
              <a:t>15-11-18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5051-C574-EB44-A0D4-229624B5E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150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20EA-F6E1-0748-A828-87B1F51D560C}" type="datetimeFigureOut">
              <a:rPr lang="en-US" smtClean="0"/>
              <a:t>15-11-18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5051-C574-EB44-A0D4-229624B5E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131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20EA-F6E1-0748-A828-87B1F51D560C}" type="datetimeFigureOut">
              <a:rPr lang="en-US" smtClean="0"/>
              <a:t>15-11-18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5051-C574-EB44-A0D4-229624B5E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767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20EA-F6E1-0748-A828-87B1F51D560C}" type="datetimeFigureOut">
              <a:rPr lang="en-US" smtClean="0"/>
              <a:t>15-11-18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5051-C574-EB44-A0D4-229624B5E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9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20EA-F6E1-0748-A828-87B1F51D560C}" type="datetimeFigureOut">
              <a:rPr lang="en-US" smtClean="0"/>
              <a:t>15-11-18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5051-C574-EB44-A0D4-229624B5E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632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20EA-F6E1-0748-A828-87B1F51D560C}" type="datetimeFigureOut">
              <a:rPr lang="en-US" smtClean="0"/>
              <a:t>15-11-18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5051-C574-EB44-A0D4-229624B5E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975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20EA-F6E1-0748-A828-87B1F51D560C}" type="datetimeFigureOut">
              <a:rPr lang="en-US" smtClean="0"/>
              <a:t>15-11-18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5051-C574-EB44-A0D4-229624B5E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932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20EA-F6E1-0748-A828-87B1F51D560C}" type="datetimeFigureOut">
              <a:rPr lang="en-US" smtClean="0"/>
              <a:t>15-11-18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5051-C574-EB44-A0D4-229624B5E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741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20EA-F6E1-0748-A828-87B1F51D560C}" type="datetimeFigureOut">
              <a:rPr lang="en-US" smtClean="0"/>
              <a:t>15-11-18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5051-C574-EB44-A0D4-229624B5E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372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20EA-F6E1-0748-A828-87B1F51D560C}" type="datetimeFigureOut">
              <a:rPr lang="en-US" smtClean="0"/>
              <a:t>15-11-18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5051-C574-EB44-A0D4-229624B5E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147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20EA-F6E1-0748-A828-87B1F51D560C}" type="datetimeFigureOut">
              <a:rPr lang="en-US" smtClean="0"/>
              <a:t>15-11-18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5051-C574-EB44-A0D4-229624B5E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344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120EA-F6E1-0748-A828-87B1F51D560C}" type="datetimeFigureOut">
              <a:rPr lang="en-US" smtClean="0"/>
              <a:t>15-11-18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E5051-C574-EB44-A0D4-229624B5E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04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9oGfJZYIvWU" TargetMode="External"/><Relationship Id="rId4" Type="http://schemas.openxmlformats.org/officeDocument/2006/relationships/image" Target="../media/image10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Studying the Structure of Cells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1.1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172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Phase-Contrast Microscope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Up to 1500x</a:t>
            </a:r>
          </a:p>
          <a:p>
            <a:r>
              <a:rPr lang="en-US" dirty="0" smtClean="0"/>
              <a:t>Images produced by differences in specimen’s ability to refract light.</a:t>
            </a:r>
          </a:p>
          <a:p>
            <a:r>
              <a:rPr lang="en-US" dirty="0" smtClean="0"/>
              <a:t>Good for viewing living cells.</a:t>
            </a:r>
            <a:endParaRPr lang="en-US" dirty="0"/>
          </a:p>
        </p:txBody>
      </p:sp>
      <p:pic>
        <p:nvPicPr>
          <p:cNvPr id="5" name="Content Placeholder 4" descr="Cover2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9654" b="-396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52700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Compound Light Microscope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U</a:t>
            </a:r>
            <a:r>
              <a:rPr lang="en-US" dirty="0" smtClean="0"/>
              <a:t>p to 1000x (ours 400x)</a:t>
            </a:r>
          </a:p>
          <a:p>
            <a:r>
              <a:rPr lang="en-US" dirty="0" smtClean="0"/>
              <a:t>This is the kind of microscope we will be using in class.</a:t>
            </a:r>
          </a:p>
          <a:p>
            <a:r>
              <a:rPr lang="en-US" dirty="0" smtClean="0"/>
              <a:t>Two lenses increase the total magnification.</a:t>
            </a:r>
          </a:p>
          <a:p>
            <a:r>
              <a:rPr lang="en-US" dirty="0" smtClean="0"/>
              <a:t>This </a:t>
            </a:r>
            <a:r>
              <a:rPr lang="en-US" dirty="0" smtClean="0">
                <a:hlinkClick r:id="rId3"/>
              </a:rPr>
              <a:t>video </a:t>
            </a:r>
            <a:r>
              <a:rPr lang="en-US" dirty="0" smtClean="0"/>
              <a:t>from 1948 (!) </a:t>
            </a:r>
            <a:r>
              <a:rPr lang="en-US" smtClean="0"/>
              <a:t>shows the </a:t>
            </a:r>
            <a:r>
              <a:rPr lang="en-US" dirty="0" smtClean="0"/>
              <a:t>parts &amp; how to use.</a:t>
            </a:r>
            <a:endParaRPr lang="en-US" dirty="0"/>
          </a:p>
        </p:txBody>
      </p:sp>
      <p:pic>
        <p:nvPicPr>
          <p:cNvPr id="5" name="Content Placeholder 4" descr="monocular-compound-light-microscope-smaller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924" r="-169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30917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of the Microscope</a:t>
            </a:r>
            <a:endParaRPr lang="en-US" dirty="0"/>
          </a:p>
        </p:txBody>
      </p:sp>
      <p:pic>
        <p:nvPicPr>
          <p:cNvPr id="4" name="Content Placeholder 3" descr="scpesmll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325" r="-1432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70485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Cell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living organisms are made of one or more cells.</a:t>
            </a:r>
          </a:p>
          <a:p>
            <a:r>
              <a:rPr lang="en-US" dirty="0" smtClean="0"/>
              <a:t>The cell is the basic organizational unit of life.</a:t>
            </a:r>
          </a:p>
          <a:p>
            <a:r>
              <a:rPr lang="en-US" dirty="0" smtClean="0"/>
              <a:t>All cells come from previously existing cells.</a:t>
            </a:r>
          </a:p>
        </p:txBody>
      </p:sp>
    </p:spTree>
    <p:extLst>
      <p:ext uri="{BB962C8B-B14F-4D97-AF65-F5344CB8AC3E}">
        <p14:creationId xmlns:p14="http://schemas.microsoft.com/office/powerpoint/2010/main" val="2642210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Cell Organelles</a:t>
            </a:r>
            <a:endParaRPr lang="en-US"/>
          </a:p>
        </p:txBody>
      </p:sp>
      <p:pic>
        <p:nvPicPr>
          <p:cNvPr id="4" name="Content Placeholder 3" descr="f0ba432b9781ea767d94706162e4ec57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915" r="-40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20713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Cell Organelles</a:t>
            </a:r>
            <a:endParaRPr lang="en-US" dirty="0"/>
          </a:p>
        </p:txBody>
      </p:sp>
      <p:pic>
        <p:nvPicPr>
          <p:cNvPr id="4" name="Content Placeholder 3" descr="plant-cell-anatomy.png.jpe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49" r="-70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03089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Microscopes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Leeuwenhoek microscope from the 1600s could magnify specimens up to 250x.</a:t>
            </a:r>
          </a:p>
          <a:p>
            <a:r>
              <a:rPr lang="en-US" dirty="0" smtClean="0"/>
              <a:t>There have been many developments in </a:t>
            </a:r>
            <a:r>
              <a:rPr lang="en-US" b="1" dirty="0" smtClean="0"/>
              <a:t>microscopy</a:t>
            </a:r>
            <a:r>
              <a:rPr lang="en-US" dirty="0" smtClean="0"/>
              <a:t> since.</a:t>
            </a:r>
            <a:endParaRPr lang="en-US" dirty="0"/>
          </a:p>
        </p:txBody>
      </p:sp>
      <p:pic>
        <p:nvPicPr>
          <p:cNvPr id="6" name="Content Placeholder 5" descr="yale-joel-anton-leeuwenhoek-lens-developed-for-his-microscope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5" b="79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98362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Brightfield</a:t>
            </a:r>
            <a:r>
              <a:rPr lang="en-US" dirty="0" smtClean="0"/>
              <a:t>/</a:t>
            </a:r>
            <a:r>
              <a:rPr lang="en-US" dirty="0" err="1" smtClean="0"/>
              <a:t>Darkfield</a:t>
            </a:r>
            <a:r>
              <a:rPr lang="en-US" dirty="0" smtClean="0"/>
              <a:t> Microscope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Up to 2000x</a:t>
            </a:r>
          </a:p>
          <a:p>
            <a:r>
              <a:rPr lang="en-US" dirty="0" smtClean="0"/>
              <a:t>Thin metal disk beneath stage converts </a:t>
            </a:r>
            <a:r>
              <a:rPr lang="en-US" dirty="0" err="1" smtClean="0"/>
              <a:t>brightfield</a:t>
            </a:r>
            <a:r>
              <a:rPr lang="en-US" dirty="0" smtClean="0"/>
              <a:t> to </a:t>
            </a:r>
            <a:r>
              <a:rPr lang="en-US" dirty="0" err="1" smtClean="0"/>
              <a:t>darkfield</a:t>
            </a:r>
            <a:r>
              <a:rPr lang="en-US" dirty="0" smtClean="0"/>
              <a:t>, making details more visible.</a:t>
            </a:r>
            <a:endParaRPr lang="en-US" dirty="0"/>
          </a:p>
        </p:txBody>
      </p:sp>
      <p:pic>
        <p:nvPicPr>
          <p:cNvPr id="5" name="Content Placeholder 4" descr="darkfield3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051" b="-340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26003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Fluorescence Microscope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Up to 1500x</a:t>
            </a:r>
          </a:p>
          <a:p>
            <a:r>
              <a:rPr lang="en-US" dirty="0" smtClean="0"/>
              <a:t>Specimen is treated with fluorescent stains to make certain cell structures or substances glow.</a:t>
            </a:r>
          </a:p>
        </p:txBody>
      </p:sp>
      <p:pic>
        <p:nvPicPr>
          <p:cNvPr id="5" name="Content Placeholder 4" descr="kahn_fl_image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97" r="164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65537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Electron Microscope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Up to 1 000 000 x</a:t>
            </a:r>
          </a:p>
          <a:p>
            <a:r>
              <a:rPr lang="en-US" dirty="0" smtClean="0"/>
              <a:t>Aims a beam of electrons through a specimen.</a:t>
            </a:r>
          </a:p>
          <a:p>
            <a:r>
              <a:rPr lang="en-US" dirty="0" smtClean="0"/>
              <a:t>Denser parts of the specimen let less electrons through.</a:t>
            </a:r>
            <a:endParaRPr lang="en-US" dirty="0"/>
          </a:p>
        </p:txBody>
      </p:sp>
      <p:pic>
        <p:nvPicPr>
          <p:cNvPr id="5" name="Content Placeholder 4" descr="emrc-5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73" r="162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88956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Scanning Electron Microscope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Up to 200 000 x</a:t>
            </a:r>
          </a:p>
          <a:p>
            <a:r>
              <a:rPr lang="en-US" dirty="0" smtClean="0"/>
              <a:t>Sweeps a beam of electrons across the surface of the specimen, producing a 3-D image.</a:t>
            </a:r>
          </a:p>
          <a:p>
            <a:endParaRPr lang="en-US" dirty="0" smtClean="0"/>
          </a:p>
        </p:txBody>
      </p:sp>
      <p:pic>
        <p:nvPicPr>
          <p:cNvPr id="5" name="Content Placeholder 4" descr="109410-004-B2D57355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6" r="156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80013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543</Words>
  <Application>Microsoft Macintosh PowerPoint</Application>
  <PresentationFormat>On-screen Show (4:3)</PresentationFormat>
  <Paragraphs>62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Studying the Structure of Cells</vt:lpstr>
      <vt:lpstr>The Cell Theory</vt:lpstr>
      <vt:lpstr>Cell Organelles</vt:lpstr>
      <vt:lpstr>Plant Cell Organelles</vt:lpstr>
      <vt:lpstr>Microscopes</vt:lpstr>
      <vt:lpstr>Brightfield/Darkfield Microscope</vt:lpstr>
      <vt:lpstr>Fluorescence Microscope</vt:lpstr>
      <vt:lpstr>Transmission Electron Microscope</vt:lpstr>
      <vt:lpstr>Scanning Electron Microscope</vt:lpstr>
      <vt:lpstr>Phase-Contrast Microscope</vt:lpstr>
      <vt:lpstr>Compound Light Microscope</vt:lpstr>
      <vt:lpstr>Parts of the Microscope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rubina khan</dc:creator>
  <cp:lastModifiedBy>rubina khan</cp:lastModifiedBy>
  <cp:revision>44</cp:revision>
  <dcterms:created xsi:type="dcterms:W3CDTF">2015-11-18T03:30:52Z</dcterms:created>
  <dcterms:modified xsi:type="dcterms:W3CDTF">2015-11-18T13:25:27Z</dcterms:modified>
</cp:coreProperties>
</file>